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32"/>
  </p:notesMasterIdLst>
  <p:sldIdLst>
    <p:sldId id="257" r:id="rId9"/>
    <p:sldId id="271" r:id="rId10"/>
    <p:sldId id="277" r:id="rId11"/>
    <p:sldId id="278" r:id="rId12"/>
    <p:sldId id="280" r:id="rId13"/>
    <p:sldId id="281" r:id="rId14"/>
    <p:sldId id="282" r:id="rId15"/>
    <p:sldId id="270" r:id="rId16"/>
    <p:sldId id="260" r:id="rId17"/>
    <p:sldId id="275" r:id="rId18"/>
    <p:sldId id="263" r:id="rId19"/>
    <p:sldId id="272" r:id="rId20"/>
    <p:sldId id="261" r:id="rId21"/>
    <p:sldId id="273" r:id="rId22"/>
    <p:sldId id="264" r:id="rId23"/>
    <p:sldId id="274" r:id="rId24"/>
    <p:sldId id="265" r:id="rId25"/>
    <p:sldId id="267" r:id="rId26"/>
    <p:sldId id="266" r:id="rId27"/>
    <p:sldId id="283" r:id="rId28"/>
    <p:sldId id="284" r:id="rId29"/>
    <p:sldId id="285" r:id="rId30"/>
    <p:sldId id="26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41" autoAdjust="0"/>
    <p:restoredTop sz="94713"/>
  </p:normalViewPr>
  <p:slideViewPr>
    <p:cSldViewPr>
      <p:cViewPr varScale="1">
        <p:scale>
          <a:sx n="68" d="100"/>
          <a:sy n="68" d="100"/>
        </p:scale>
        <p:origin x="142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A2CAE-8F1B-4F05-B0A4-6134EA260E89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262E2-B8DD-4955-9FA7-215BE31C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2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262E2-B8DD-4955-9FA7-215BE31C9F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47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476A-90D2-403A-8538-E72240F80C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39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4AB99-1EC8-4B98-95DC-5E3B5E2F2F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5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6855-292D-467B-84D5-4A839264BB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35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476A-90D2-403A-8538-E72240F80C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47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E222-9B40-4555-AD1C-856F48A2BD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85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85228-4D08-499D-BD1F-CFDDFEE018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500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22-2EF1-4D60-BABE-1E92E8AC92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60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3331-76EC-48CF-8648-2E2F72B66D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89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55925-6686-4095-8038-BFB54B12E0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84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45FF-F77E-4914-B3F3-71821055AD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98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B2AF-DA3C-48B4-8704-F686FC669C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0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E222-9B40-4555-AD1C-856F48A2BD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35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3513-E63E-429A-951E-A50F64FE3B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02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4AB99-1EC8-4B98-95DC-5E3B5E2F2F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81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6855-292D-467B-84D5-4A839264BB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21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D706-BE4B-4C70-8510-8483812856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28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290CE-C9B2-4E60-B51F-62D2A626CC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55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0A36C-1CB8-4651-8C5C-4F3F3FA36E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43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46BF-430A-4CF1-9CAF-A81AD26752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31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5D31-D4C0-4794-87AC-10C53E02BD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039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49A6-D2B8-4C46-875A-BFBD860B0D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64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1D909-253A-4ECE-B118-17E2C74A1D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81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85228-4D08-499D-BD1F-CFDDFEE018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35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38A0-0CBB-4097-AFD0-4EA68CD658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3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FDB82-B53A-4E25-984D-B1A1EBD5A0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42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E877-CD44-4792-AA86-C654629D5B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90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61263-7C2F-4734-A87A-A0553FEB31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0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476A-90D2-403A-8538-E72240F80C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98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E222-9B40-4555-AD1C-856F48A2BD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17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85228-4D08-499D-BD1F-CFDDFEE018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01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22-2EF1-4D60-BABE-1E92E8AC92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804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3331-76EC-48CF-8648-2E2F72B66D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282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55925-6686-4095-8038-BFB54B12E0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4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22-2EF1-4D60-BABE-1E92E8AC92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825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45FF-F77E-4914-B3F3-71821055AD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94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B2AF-DA3C-48B4-8704-F686FC669C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629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3513-E63E-429A-951E-A50F64FE3B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994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4AB99-1EC8-4B98-95DC-5E3B5E2F2F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192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6855-292D-467B-84D5-4A839264BB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1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476A-90D2-403A-8538-E72240F80C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481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E222-9B40-4555-AD1C-856F48A2BD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409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85228-4D08-499D-BD1F-CFDDFEE018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117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22-2EF1-4D60-BABE-1E92E8AC92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93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3331-76EC-48CF-8648-2E2F72B66D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3331-76EC-48CF-8648-2E2F72B66D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489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55925-6686-4095-8038-BFB54B12E0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46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45FF-F77E-4914-B3F3-71821055AD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163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B2AF-DA3C-48B4-8704-F686FC669C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454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3513-E63E-429A-951E-A50F64FE3B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477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4AB99-1EC8-4B98-95DC-5E3B5E2F2F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3964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6855-292D-467B-84D5-4A839264BB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11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476A-90D2-403A-8538-E72240F80C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211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E222-9B40-4555-AD1C-856F48A2BD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663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85228-4D08-499D-BD1F-CFDDFEE018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478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22-2EF1-4D60-BABE-1E92E8AC92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26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55925-6686-4095-8038-BFB54B12E0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498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3331-76EC-48CF-8648-2E2F72B66D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418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55925-6686-4095-8038-BFB54B12E0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22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45FF-F77E-4914-B3F3-71821055AD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927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B2AF-DA3C-48B4-8704-F686FC669C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81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3513-E63E-429A-951E-A50F64FE3B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4AB99-1EC8-4B98-95DC-5E3B5E2F2F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573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6855-292D-467B-84D5-4A839264BB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982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476A-90D2-403A-8538-E72240F80C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349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E222-9B40-4555-AD1C-856F48A2BD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208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85228-4D08-499D-BD1F-CFDDFEE018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8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45FF-F77E-4914-B3F3-71821055AD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7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22-2EF1-4D60-BABE-1E92E8AC92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88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3331-76EC-48CF-8648-2E2F72B66D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045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55925-6686-4095-8038-BFB54B12E0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60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45FF-F77E-4914-B3F3-71821055AD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980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B2AF-DA3C-48B4-8704-F686FC669C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376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3513-E63E-429A-951E-A50F64FE3B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36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4AB99-1EC8-4B98-95DC-5E3B5E2F2F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651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6855-292D-467B-84D5-4A839264BB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057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476A-90D2-403A-8538-E72240F80C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509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E222-9B40-4555-AD1C-856F48A2BD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8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B2AF-DA3C-48B4-8704-F686FC669C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00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85228-4D08-499D-BD1F-CFDDFEE018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42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22-2EF1-4D60-BABE-1E92E8AC92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987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3331-76EC-48CF-8648-2E2F72B66D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250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55925-6686-4095-8038-BFB54B12E0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628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45FF-F77E-4914-B3F3-71821055AD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539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B2AF-DA3C-48B4-8704-F686FC669C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909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3513-E63E-429A-951E-A50F64FE3B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423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4AB99-1EC8-4B98-95DC-5E3B5E2F2F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609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6855-292D-467B-84D5-4A839264BB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1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3513-E63E-429A-951E-A50F64FE3B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86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34366-6595-49DC-9936-FDB2561FF6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5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34366-6595-49DC-9936-FDB2561FF6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9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F39EE-D921-4506-84AF-39A17FA917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34366-6595-49DC-9936-FDB2561FF6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9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34366-6595-49DC-9936-FDB2561FF6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3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34366-6595-49DC-9936-FDB2561FF6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7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34366-6595-49DC-9936-FDB2561FF6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8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34366-6595-49DC-9936-FDB2561FF6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3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2667000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 of the Electromagnetic Calorimeter for SBS/GEp5 at Hall A JLab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Shahinyan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48400"/>
            <a:ext cx="990600" cy="365125"/>
          </a:xfrm>
        </p:spPr>
        <p:txBody>
          <a:bodyPr/>
          <a:lstStyle/>
          <a:p>
            <a:fld id="{7F8EC9FE-DDC3-4B79-840C-D824FF7D45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Albert  Shahinyan</a:t>
            </a:r>
          </a:p>
        </p:txBody>
      </p:sp>
    </p:spTree>
    <p:extLst>
      <p:ext uri="{BB962C8B-B14F-4D97-AF65-F5344CB8AC3E}">
        <p14:creationId xmlns:p14="http://schemas.microsoft.com/office/powerpoint/2010/main" val="555471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ECal</a:t>
            </a:r>
            <a:r>
              <a:rPr lang="en-US" dirty="0"/>
              <a:t> </a:t>
            </a:r>
            <a:r>
              <a:rPr lang="en-US" dirty="0" err="1"/>
              <a:t>SuperModule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22-2EF1-4D60-BABE-1E92E8AC92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6" y="1752600"/>
            <a:ext cx="831395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49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prstClr val="black"/>
                </a:solidFill>
              </a:rPr>
              <a:t>ECal</a:t>
            </a:r>
            <a:r>
              <a:rPr lang="en-US" sz="3200" dirty="0">
                <a:solidFill>
                  <a:prstClr val="black"/>
                </a:solidFill>
              </a:rPr>
              <a:t> prototype  test setup</a:t>
            </a:r>
            <a:br>
              <a:rPr lang="en-US" sz="3200" dirty="0">
                <a:solidFill>
                  <a:prstClr val="black"/>
                </a:solidFill>
              </a:rPr>
            </a:br>
            <a:r>
              <a:rPr lang="en-US" sz="3200" dirty="0">
                <a:solidFill>
                  <a:prstClr val="black"/>
                </a:solidFill>
              </a:rPr>
              <a:t>Schematic view</a:t>
            </a:r>
            <a:endParaRPr 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6665"/>
            <a:ext cx="4608992" cy="327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E222-9B40-4555-AD1C-856F48A2BD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9200" y="1905000"/>
            <a:ext cx="3145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dirty="0">
                <a:solidFill>
                  <a:prstClr val="black"/>
                </a:solidFill>
              </a:rPr>
              <a:t>Thermocouple position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584265" y="1905000"/>
            <a:ext cx="2678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dirty="0">
                <a:solidFill>
                  <a:prstClr val="black"/>
                </a:solidFill>
              </a:rPr>
              <a:t>Front and side view</a:t>
            </a:r>
          </a:p>
        </p:txBody>
      </p:sp>
      <p:sp>
        <p:nvSpPr>
          <p:cNvPr id="9" name="Rectangle 8"/>
          <p:cNvSpPr/>
          <p:nvPr/>
        </p:nvSpPr>
        <p:spPr>
          <a:xfrm>
            <a:off x="4779269" y="2366665"/>
            <a:ext cx="4212331" cy="362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prstClr val="black"/>
                </a:solidFill>
              </a:rPr>
              <a:t>T1 – on flange 1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prstClr val="black"/>
                </a:solidFill>
              </a:rPr>
              <a:t>T2 – on flange 5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prstClr val="black"/>
                </a:solidFill>
              </a:rPr>
              <a:t>T3 – on flange 8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prstClr val="black"/>
                </a:solidFill>
              </a:rPr>
              <a:t>T4,5,6 – on LG front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prstClr val="black"/>
                </a:solidFill>
              </a:rPr>
              <a:t>T7,8,9 – on LG middle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prstClr val="black"/>
                </a:solidFill>
              </a:rPr>
              <a:t>T10,11,12 - on LG back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prstClr val="black"/>
                </a:solidFill>
              </a:rPr>
              <a:t>T13-on Light guide </a:t>
            </a:r>
          </a:p>
        </p:txBody>
      </p:sp>
    </p:spTree>
    <p:extLst>
      <p:ext uri="{BB962C8B-B14F-4D97-AF65-F5344CB8AC3E}">
        <p14:creationId xmlns:p14="http://schemas.microsoft.com/office/powerpoint/2010/main" val="385382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45FF-F77E-4914-B3F3-71821055AD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8139" y="468868"/>
            <a:ext cx="2824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First test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419285"/>
            <a:ext cx="907774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All heaters were fed from variable transformers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Heaters were attached to the front of SM-s, via perforated Al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The perforated Al was attached to the front flange via ¼” thick Al bar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At ~185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℃</a:t>
            </a:r>
            <a:r>
              <a:rPr lang="en-US" sz="2400" dirty="0"/>
              <a:t> on the back of the lead glass block, temp. at the front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	of the lead glass block reached 250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℃</a:t>
            </a:r>
            <a:r>
              <a:rPr lang="en-US" sz="2400" dirty="0"/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At these conditions, temp. of the front flange was 360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℃.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Voltage at heaters was 57 V (total power 560 W).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Temp-s of light guides reached 70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℃.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are not satisfactory, decided to conduct another test.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2260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err="1"/>
              <a:t>ECal</a:t>
            </a:r>
            <a:r>
              <a:rPr lang="en-US" sz="3200" dirty="0"/>
              <a:t> Prototype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80327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Prototype covered with foam-glass</a:t>
            </a:r>
          </a:p>
          <a:p>
            <a:r>
              <a:rPr lang="en-US" dirty="0"/>
              <a:t>                  Front view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13397"/>
            <a:ext cx="4040188" cy="3874244"/>
          </a:xfrm>
        </p:spPr>
      </p:pic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4645025" y="1447800"/>
            <a:ext cx="4346575" cy="727075"/>
          </a:xfrm>
        </p:spPr>
        <p:txBody>
          <a:bodyPr>
            <a:no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Prototype covered with foam-glass</a:t>
            </a:r>
          </a:p>
          <a:p>
            <a:pPr lvl="0"/>
            <a:r>
              <a:rPr lang="en-US" sz="2200" dirty="0">
                <a:solidFill>
                  <a:prstClr val="black"/>
                </a:solidFill>
              </a:rPr>
              <a:t>                  Back  view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75" y="2174875"/>
            <a:ext cx="3962875" cy="3951288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3331-76EC-48CF-8648-2E2F72B66D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8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45FF-F77E-4914-B3F3-71821055AD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753612"/>
            <a:ext cx="847299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After data analysis of the 1-st test, in order to achieve boundary temp-s 225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 and 185 ℃</a:t>
            </a:r>
            <a:r>
              <a:rPr lang="en-US" sz="2400" dirty="0"/>
              <a:t> it was decided to heat blocks from sides as well.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For the side heating, bars of high thermo-conductivity Al of 6063 type, of 1”x2” cross section, of lead glass block + 4” length were used.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2-nd prototype consisted of 6 SM-s.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Against sides of SM-s 2 Al bars and 1” spacer was pressed.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0" y="762000"/>
            <a:ext cx="4594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Objectives of the 2-nd test</a:t>
            </a:r>
          </a:p>
        </p:txBody>
      </p:sp>
    </p:spTree>
    <p:extLst>
      <p:ext uri="{BB962C8B-B14F-4D97-AF65-F5344CB8AC3E}">
        <p14:creationId xmlns:p14="http://schemas.microsoft.com/office/powerpoint/2010/main" val="3851572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762000"/>
          </a:xfrm>
        </p:spPr>
        <p:txBody>
          <a:bodyPr>
            <a:noAutofit/>
          </a:bodyPr>
          <a:lstStyle/>
          <a:p>
            <a:br>
              <a:rPr lang="en-US" sz="3200" dirty="0"/>
            </a:br>
            <a:r>
              <a:rPr lang="en-US" sz="3200" dirty="0" err="1"/>
              <a:t>ECal</a:t>
            </a:r>
            <a:r>
              <a:rPr lang="en-US" sz="3200" dirty="0"/>
              <a:t> prototype second test  setup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-304800" y="1788318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</a:t>
            </a:r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2195068"/>
            <a:ext cx="4572000" cy="3429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E222-9B40-4555-AD1C-856F48A2BD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4916" y="2178812"/>
            <a:ext cx="4563872" cy="342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29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45FF-F77E-4914-B3F3-71821055AD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990600"/>
            <a:ext cx="2986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2-nd Test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2057400"/>
            <a:ext cx="683437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Achieved 250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℃ at the front flange of SM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front of lead glass block ~225 ℃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At the back of lead glass block ~185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℃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end tip of the light guide ~70 ℃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Heater voltage was 45 V, total power output 465 W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guide cooling is needed.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7614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dirty="0"/>
              <a:t>Prototype Cooling System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3039094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8600" y="1600201"/>
            <a:ext cx="4953000" cy="4038600"/>
          </a:xfrm>
        </p:spPr>
        <p:txBody>
          <a:bodyPr>
            <a:normAutofit/>
          </a:bodyPr>
          <a:lstStyle/>
          <a:p>
            <a:r>
              <a:rPr lang="en-US" sz="2400" dirty="0"/>
              <a:t>Install  8 thermocouples</a:t>
            </a:r>
          </a:p>
          <a:p>
            <a:r>
              <a:rPr lang="en-US" sz="2400" dirty="0"/>
              <a:t>Blower off max temperature was 70 degree C</a:t>
            </a:r>
          </a:p>
          <a:p>
            <a:r>
              <a:rPr lang="en-US" sz="2400" dirty="0"/>
              <a:t>Blower off transformer output 45 V</a:t>
            </a:r>
          </a:p>
          <a:p>
            <a:r>
              <a:rPr lang="en-US" sz="2400" dirty="0"/>
              <a:t>Blower on max temperature was  35 degree C</a:t>
            </a:r>
          </a:p>
          <a:p>
            <a:r>
              <a:rPr lang="en-US" sz="2400" dirty="0"/>
              <a:t>Blower on transformer output 48 V </a:t>
            </a:r>
          </a:p>
          <a:p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22-2EF1-4D60-BABE-1E92E8AC92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5889171"/>
            <a:ext cx="4800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Thermocouple position on the light guide </a:t>
            </a:r>
          </a:p>
        </p:txBody>
      </p:sp>
    </p:spTree>
    <p:extLst>
      <p:ext uri="{BB962C8B-B14F-4D97-AF65-F5344CB8AC3E}">
        <p14:creationId xmlns:p14="http://schemas.microsoft.com/office/powerpoint/2010/main" val="358079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Cooling system setup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8458"/>
            <a:ext cx="4038600" cy="432944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38400"/>
            <a:ext cx="4038600" cy="2996694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22-2EF1-4D60-BABE-1E92E8AC92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1752600"/>
            <a:ext cx="431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Pressure of the blower 12” water</a:t>
            </a:r>
          </a:p>
        </p:txBody>
      </p:sp>
    </p:spTree>
    <p:extLst>
      <p:ext uri="{BB962C8B-B14F-4D97-AF65-F5344CB8AC3E}">
        <p14:creationId xmlns:p14="http://schemas.microsoft.com/office/powerpoint/2010/main" val="2166874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Conclusion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4267200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/>
              <a:t>First Test </a:t>
            </a:r>
          </a:p>
          <a:p>
            <a:r>
              <a:rPr lang="en-US" dirty="0"/>
              <a:t>Front flange temperature 360 degree C</a:t>
            </a:r>
          </a:p>
          <a:p>
            <a:r>
              <a:rPr lang="en-US" dirty="0"/>
              <a:t>Front lead glass block temperature 250 degree C</a:t>
            </a:r>
          </a:p>
          <a:p>
            <a:r>
              <a:rPr lang="en-US" dirty="0"/>
              <a:t>Back lead glass block temperature 180 degree C</a:t>
            </a:r>
          </a:p>
          <a:p>
            <a:r>
              <a:rPr lang="en-US" dirty="0"/>
              <a:t>Light guide temperature 70 degree C</a:t>
            </a:r>
          </a:p>
          <a:p>
            <a:r>
              <a:rPr lang="en-US" dirty="0"/>
              <a:t>Transformer output 57 V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495800" cy="53340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/>
              <a:t>Second test</a:t>
            </a:r>
          </a:p>
          <a:p>
            <a:r>
              <a:rPr lang="en-US" dirty="0"/>
              <a:t>Front  flange temperature 250 degree C</a:t>
            </a:r>
          </a:p>
          <a:p>
            <a:r>
              <a:rPr lang="en-US" dirty="0"/>
              <a:t>Front lead glass block temperature 220 degree C</a:t>
            </a:r>
          </a:p>
          <a:p>
            <a:r>
              <a:rPr lang="en-US" dirty="0"/>
              <a:t>Back lead glass block temperature 187 degree C</a:t>
            </a:r>
          </a:p>
          <a:p>
            <a:r>
              <a:rPr lang="en-US" dirty="0"/>
              <a:t>Light guide max temperature 35 degree C with blower on</a:t>
            </a:r>
          </a:p>
          <a:p>
            <a:r>
              <a:rPr lang="en-US" dirty="0"/>
              <a:t>Transformer output 48 V</a:t>
            </a:r>
          </a:p>
          <a:p>
            <a:r>
              <a:rPr lang="en-US" dirty="0"/>
              <a:t>Necessary power for 1 SM is 90 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22-2EF1-4D60-BABE-1E92E8AC92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22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76400"/>
            <a:ext cx="7086600" cy="3733800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 BigBite Spectrometer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SBS/ GEp5 experiment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 thermal test a block of LG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run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channels in 2015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thermal test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prototype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thermal test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prototype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of cooling system of prototype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64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SBS detector package for GMN experiment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22-2EF1-4D60-BABE-1E92E8AC92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4500" y="1711325"/>
            <a:ext cx="3937000" cy="2952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164" y="1734585"/>
            <a:ext cx="3910417" cy="29328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1767" y="1730388"/>
            <a:ext cx="3876837" cy="2907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5386943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SBS and GEM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2400" y="5479276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BigBite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23550" y="5479275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HCA</a:t>
            </a:r>
            <a:r>
              <a:rPr lang="en-US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50144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/>
              <a:t>SBS/</a:t>
            </a:r>
            <a:r>
              <a:rPr lang="en-US" dirty="0" err="1"/>
              <a:t>Ecal</a:t>
            </a:r>
            <a:r>
              <a:rPr lang="en-US" dirty="0"/>
              <a:t> Frame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55925-6686-4095-8038-BFB54B12E0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" y="1120776"/>
            <a:ext cx="3200400" cy="4060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16" y="1120776"/>
            <a:ext cx="3172071" cy="4060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30" y="1120775"/>
            <a:ext cx="2341770" cy="406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119" y="5201077"/>
            <a:ext cx="3137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Frame with 2 layer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Super Module front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0991" y="5169335"/>
            <a:ext cx="3137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Frame with 2 layer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 Module back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53602" y="5144527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Frame with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 Module 3D</a:t>
            </a:r>
          </a:p>
        </p:txBody>
      </p:sp>
    </p:spTree>
    <p:extLst>
      <p:ext uri="{BB962C8B-B14F-4D97-AF65-F5344CB8AC3E}">
        <p14:creationId xmlns:p14="http://schemas.microsoft.com/office/powerpoint/2010/main" val="2223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55925-6686-4095-8038-BFB54B12E0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023" y="2590800"/>
            <a:ext cx="87719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i="1" dirty="0">
                <a:solidFill>
                  <a:srgbClr val="FF0000"/>
                </a:solidFill>
                <a:latin typeface="Arial LatArm" panose="020B0604020202020204" pitchFamily="34" charset="0"/>
              </a:rPr>
              <a:t>ՇՆՈՐՀԱԿԱԼՈՒԹՅՈՒՆ</a:t>
            </a:r>
          </a:p>
        </p:txBody>
      </p:sp>
    </p:spTree>
    <p:extLst>
      <p:ext uri="{BB962C8B-B14F-4D97-AF65-F5344CB8AC3E}">
        <p14:creationId xmlns:p14="http://schemas.microsoft.com/office/powerpoint/2010/main" val="2642945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</a:t>
            </a:r>
            <a:r>
              <a:rPr lang="en-US" dirty="0" err="1"/>
              <a:t>Iuliia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0" y="1600200"/>
            <a:ext cx="3258360" cy="452596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09" y="1600200"/>
            <a:ext cx="3271981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22-2EF1-4D60-BABE-1E92E8AC92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17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447800" y="457200"/>
            <a:ext cx="58674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 BigBite Spectrometer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5867400" cy="395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535A-A3D1-4CDA-9252-849285B778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</p:spTree>
    <p:extLst>
      <p:ext uri="{BB962C8B-B14F-4D97-AF65-F5344CB8AC3E}">
        <p14:creationId xmlns:p14="http://schemas.microsoft.com/office/powerpoint/2010/main" val="3508642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BS-general_Page_1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52400"/>
            <a:ext cx="8086321" cy="6248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E222-9B40-4555-AD1C-856F48A2BD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5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BS-general_Page_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8001000" cy="61853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E222-9B40-4555-AD1C-856F48A2BD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80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Autofit/>
          </a:bodyPr>
          <a:lstStyle/>
          <a:p>
            <a:pPr lvl="0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GEP5 - Large Acceptance Proton Form Factor Ratio Measurements at 13 and 15 (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/c)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using Recoil Polarization Method</a:t>
            </a:r>
            <a:b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5715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GEP5 Layout</a:t>
            </a:r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0308-6448-40FA-AE9C-646F7F9812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93174"/>
            <a:ext cx="6858000" cy="4632158"/>
          </a:xfrm>
        </p:spPr>
      </p:pic>
    </p:spTree>
    <p:extLst>
      <p:ext uri="{BB962C8B-B14F-4D97-AF65-F5344CB8AC3E}">
        <p14:creationId xmlns:p14="http://schemas.microsoft.com/office/powerpoint/2010/main" val="3597680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905000" y="152400"/>
            <a:ext cx="5867400" cy="99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ECAL blocks under heat treatment</a:t>
            </a:r>
          </a:p>
          <a:p>
            <a:pPr marL="514350" indent="-514350">
              <a:buFont typeface="Arial" panose="020B0604020202020204" pitchFamily="34" charset="0"/>
              <a:buAutoNum type="alphaUcPeriod"/>
            </a:pP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0" b="33291"/>
          <a:stretch/>
        </p:blipFill>
        <p:spPr bwMode="auto">
          <a:xfrm>
            <a:off x="548640" y="1981200"/>
            <a:ext cx="280416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46" b="26455"/>
          <a:stretch/>
        </p:blipFill>
        <p:spPr bwMode="auto">
          <a:xfrm>
            <a:off x="533400" y="5029200"/>
            <a:ext cx="280720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07" b="16815"/>
          <a:stretch/>
        </p:blipFill>
        <p:spPr bwMode="auto">
          <a:xfrm>
            <a:off x="5410200" y="5029200"/>
            <a:ext cx="2807208" cy="119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8640" y="1600200"/>
            <a:ext cx="3108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Irradiated (14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kRad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at ISU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4495800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heat at 200</a:t>
            </a:r>
            <a:r>
              <a:rPr lang="en-US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2 hours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34000" y="4560332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heat at 225</a:t>
            </a:r>
            <a:r>
              <a:rPr lang="en-US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1 hour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80" y="1447800"/>
            <a:ext cx="3931920" cy="294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55459-D15E-40DC-9C65-11F918A48C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</p:spTree>
    <p:extLst>
      <p:ext uri="{BB962C8B-B14F-4D97-AF65-F5344CB8AC3E}">
        <p14:creationId xmlns:p14="http://schemas.microsoft.com/office/powerpoint/2010/main" val="3920614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838200"/>
            <a:ext cx="75438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run done in 2015.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 temperature setting at the front and back of lead glass blocks were determined (225℃ at the front, 185℃ at the back).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Annealing at these temperatures keeps resolution nearly constant. </a:t>
            </a:r>
          </a:p>
          <a:p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600200" y="304800"/>
            <a:ext cx="5562600" cy="533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16 Channel Test Run</a:t>
            </a:r>
          </a:p>
          <a:p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lphaUcPeriod"/>
            </a:pP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3400" y="6096000"/>
            <a:ext cx="32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 air blows in back to cool PMT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0"/>
            <a:ext cx="267221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00"/>
            <a:ext cx="259691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55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First </a:t>
            </a:r>
            <a:r>
              <a:rPr lang="en-US" sz="3200" dirty="0" err="1"/>
              <a:t>ECal</a:t>
            </a:r>
            <a:r>
              <a:rPr lang="en-US" sz="3200" dirty="0"/>
              <a:t> prototype test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52400" y="1676400"/>
            <a:ext cx="4724400" cy="1219199"/>
          </a:xfrm>
        </p:spPr>
        <p:txBody>
          <a:bodyPr>
            <a:noAutofit/>
          </a:bodyPr>
          <a:lstStyle/>
          <a:p>
            <a:r>
              <a:rPr lang="en-US" b="0" dirty="0"/>
              <a:t>Prototype consists of 9 SM-s</a:t>
            </a:r>
          </a:p>
          <a:p>
            <a:r>
              <a:rPr lang="en-US" b="0" dirty="0"/>
              <a:t>1 heating tape attached to 3 SM-s</a:t>
            </a:r>
          </a:p>
          <a:p>
            <a:r>
              <a:rPr lang="en-US" b="0" dirty="0"/>
              <a:t>Heater power 830 W at 120 V 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156841"/>
            <a:ext cx="4040188" cy="3015359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0" dirty="0"/>
              <a:t>    Prototype with foam-glass 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438400"/>
            <a:ext cx="3335992" cy="3951288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22-2EF1-4D60-BABE-1E92E8AC92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Albert Shahinyan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7C1F-FB6B-4DCD-9513-FC6013AA0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2300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769</TotalTime>
  <Words>782</Words>
  <Application>Microsoft Office PowerPoint</Application>
  <PresentationFormat>On-screen Show (4:3)</PresentationFormat>
  <Paragraphs>170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Arial LatArm</vt:lpstr>
      <vt:lpstr>Calibri</vt:lpstr>
      <vt:lpstr>Times New Roman</vt:lpstr>
      <vt:lpstr>Wingdings</vt:lpstr>
      <vt:lpstr>1_Office Theme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Status of the Electromagnetic Calorimeter for SBS/GEp5 at Hall A JLab</vt:lpstr>
      <vt:lpstr>PowerPoint Presentation</vt:lpstr>
      <vt:lpstr>PowerPoint Presentation</vt:lpstr>
      <vt:lpstr>PowerPoint Presentation</vt:lpstr>
      <vt:lpstr>PowerPoint Presentation</vt:lpstr>
      <vt:lpstr>GEP5 - Large Acceptance Proton Form Factor Ratio Measurements at 13 and 15 (GeV/c)2 using Recoil Polarization Method </vt:lpstr>
      <vt:lpstr>PowerPoint Presentation</vt:lpstr>
      <vt:lpstr>PowerPoint Presentation</vt:lpstr>
      <vt:lpstr>First ECal prototype test</vt:lpstr>
      <vt:lpstr>ECal SuperModule</vt:lpstr>
      <vt:lpstr>ECal prototype  test setup Schematic view</vt:lpstr>
      <vt:lpstr>PowerPoint Presentation</vt:lpstr>
      <vt:lpstr>ECal Prototype</vt:lpstr>
      <vt:lpstr>PowerPoint Presentation</vt:lpstr>
      <vt:lpstr> ECal prototype second test  setup </vt:lpstr>
      <vt:lpstr>PowerPoint Presentation</vt:lpstr>
      <vt:lpstr>Prototype Cooling System</vt:lpstr>
      <vt:lpstr>Cooling system setup</vt:lpstr>
      <vt:lpstr>Conclusion </vt:lpstr>
      <vt:lpstr>SBS detector package for GMN experiment</vt:lpstr>
      <vt:lpstr>SBS/Ecal Frame</vt:lpstr>
      <vt:lpstr>PowerPoint Presentation</vt:lpstr>
      <vt:lpstr>Thanks Iuliia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Electromagnetic Calorimeter of Super BigBite Spectrometer at JLab Hall A STATUS</dc:title>
  <dc:creator>albert</dc:creator>
  <cp:lastModifiedBy>New Owner</cp:lastModifiedBy>
  <cp:revision>104</cp:revision>
  <dcterms:created xsi:type="dcterms:W3CDTF">2022-03-03T20:34:34Z</dcterms:created>
  <dcterms:modified xsi:type="dcterms:W3CDTF">2023-03-28T14:23:50Z</dcterms:modified>
</cp:coreProperties>
</file>